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302" r:id="rId3"/>
    <p:sldId id="303" r:id="rId4"/>
    <p:sldId id="305" r:id="rId5"/>
    <p:sldId id="317" r:id="rId6"/>
    <p:sldId id="311" r:id="rId7"/>
    <p:sldId id="314" r:id="rId8"/>
    <p:sldId id="308" r:id="rId9"/>
    <p:sldId id="315" r:id="rId10"/>
    <p:sldId id="310" r:id="rId11"/>
    <p:sldId id="324" r:id="rId12"/>
  </p:sldIdLst>
  <p:sldSz cx="9144000" cy="6858000" type="screen4x3"/>
  <p:notesSz cx="6858000" cy="9144000"/>
  <p:defaultTextStyle>
    <a:defPPr>
      <a:defRPr lang="da-D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 varScale="1">
        <p:scale>
          <a:sx n="114" d="100"/>
          <a:sy n="114" d="100"/>
        </p:scale>
        <p:origin x="150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-2136" y="-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C960084-969D-4DA6-99BF-9E317A784CB2}" type="datetimeFigureOut">
              <a:rPr lang="da-DK"/>
              <a:pPr>
                <a:defRPr/>
              </a:pPr>
              <a:t>12-10-2021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a-DK" noProof="0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noProof="0"/>
              <a:t>Klik for at redigere typografi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F4BDE9F-47F4-4078-8A1C-0B3FDBD825FB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698316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Pladsholder til no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a-DK"/>
          </a:p>
        </p:txBody>
      </p:sp>
      <p:sp>
        <p:nvSpPr>
          <p:cNvPr id="18436" name="Pladsholder til dias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EB33D79-ACC6-4DFA-B558-08253944E24D}" type="slidenum">
              <a:rPr lang="da-DK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da-D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4BDE9F-47F4-4078-8A1C-0B3FDBD825FB}" type="slidenum">
              <a:rPr lang="da-DK" smtClean="0"/>
              <a:pPr>
                <a:defRPr/>
              </a:pPr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65427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A6796-B5D2-4B4B-A29D-11D874B45F7E}" type="datetime1">
              <a:rPr lang="da-DK"/>
              <a:pPr>
                <a:defRPr/>
              </a:pPr>
              <a:t>12-10-2021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Bangsgaard Natur- og Miljørådgivning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BA3BD-3508-4353-8617-A16343749A12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A844C-D62E-4975-9EDE-4E0F2140F3E8}" type="datetime1">
              <a:rPr lang="da-DK"/>
              <a:pPr>
                <a:defRPr/>
              </a:pPr>
              <a:t>12-10-2021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Bangsgaard Natur- og Miljørådgivning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E7E60-0286-42B3-88BF-8C2DF08CEB29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18C6F-B537-4665-B26C-420AAA30575A}" type="datetime1">
              <a:rPr lang="da-DK"/>
              <a:pPr>
                <a:defRPr/>
              </a:pPr>
              <a:t>12-10-2021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Bangsgaard Natur- og Miljørådgivning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D2801-5A1A-435E-AA22-BC9AE6EA4BA7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4E9A5-ED7E-4C9D-83BB-0BC94FFFD610}" type="datetime1">
              <a:rPr lang="da-DK"/>
              <a:pPr>
                <a:defRPr/>
              </a:pPr>
              <a:t>12-10-2021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Bangsgaard Natur- og Miljørådgivning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D6A5D-55A4-4BA4-8CC3-DA1657780FE3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F6CD4-7C0E-45A1-A730-05E8217155DC}" type="datetime1">
              <a:rPr lang="da-DK"/>
              <a:pPr>
                <a:defRPr/>
              </a:pPr>
              <a:t>12-10-2021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Bangsgaard Natur- og Miljørådgivning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EA806-1BA1-4189-84E9-A16E34406B25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71D2F-868C-4836-8B20-3AA9A02EDB40}" type="datetime1">
              <a:rPr lang="da-DK"/>
              <a:pPr>
                <a:defRPr/>
              </a:pPr>
              <a:t>12-10-2021</a:t>
            </a:fld>
            <a:endParaRPr lang="da-DK"/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Bangsgaard Natur- og Miljørådgivning</a:t>
            </a:r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5DC61-D852-4364-9033-F24377067FC5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0403C-DF65-4D54-B7A6-9CD2BC9C2908}" type="datetime1">
              <a:rPr lang="da-DK"/>
              <a:pPr>
                <a:defRPr/>
              </a:pPr>
              <a:t>12-10-2021</a:t>
            </a:fld>
            <a:endParaRPr lang="da-DK"/>
          </a:p>
        </p:txBody>
      </p:sp>
      <p:sp>
        <p:nvSpPr>
          <p:cNvPr id="8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Bangsgaard Natur- og Miljørådgivning</a:t>
            </a:r>
          </a:p>
        </p:txBody>
      </p:sp>
      <p:sp>
        <p:nvSpPr>
          <p:cNvPr id="9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BF873-45AE-4A7D-938C-951B432AD95F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53ADB-CF01-482D-835B-64D8969C6D4A}" type="datetime1">
              <a:rPr lang="da-DK"/>
              <a:pPr>
                <a:defRPr/>
              </a:pPr>
              <a:t>12-10-2021</a:t>
            </a:fld>
            <a:endParaRPr lang="da-DK"/>
          </a:p>
        </p:txBody>
      </p:sp>
      <p:sp>
        <p:nvSpPr>
          <p:cNvPr id="4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Bangsgaard Natur- og Miljørådgivning</a:t>
            </a:r>
          </a:p>
        </p:txBody>
      </p:sp>
      <p:sp>
        <p:nvSpPr>
          <p:cNvPr id="5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0F21D-96D9-4603-A554-D7BA3E24948E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EB16D-B3A3-4E06-AE7C-B3BFEAFFA8CC}" type="datetime1">
              <a:rPr lang="da-DK"/>
              <a:pPr>
                <a:defRPr/>
              </a:pPr>
              <a:t>12-10-2021</a:t>
            </a:fld>
            <a:endParaRPr lang="da-DK"/>
          </a:p>
        </p:txBody>
      </p:sp>
      <p:sp>
        <p:nvSpPr>
          <p:cNvPr id="3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Bangsgaard Natur- og Miljørådgivning</a:t>
            </a:r>
          </a:p>
        </p:txBody>
      </p:sp>
      <p:sp>
        <p:nvSpPr>
          <p:cNvPr id="4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901E7-DE50-424B-B6A8-39F0293976B2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C9070-7AC3-4B18-98A6-103B8662F50A}" type="datetime1">
              <a:rPr lang="da-DK"/>
              <a:pPr>
                <a:defRPr/>
              </a:pPr>
              <a:t>12-10-2021</a:t>
            </a:fld>
            <a:endParaRPr lang="da-DK"/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Bangsgaard Natur- og Miljørådgivning</a:t>
            </a:r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3CFC7-20BB-43D8-ACBD-DB97E103D5B9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F36A7-5908-47A4-A441-D8E41AB85F88}" type="datetime1">
              <a:rPr lang="da-DK"/>
              <a:pPr>
                <a:defRPr/>
              </a:pPr>
              <a:t>12-10-2021</a:t>
            </a:fld>
            <a:endParaRPr lang="da-DK"/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Bangsgaard Natur- og Miljørådgivning</a:t>
            </a:r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4AF24-3A6C-4659-A695-35B5257D57A0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dsholder til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titeltypografi i masteren</a:t>
            </a:r>
          </a:p>
        </p:txBody>
      </p:sp>
      <p:sp>
        <p:nvSpPr>
          <p:cNvPr id="1027" name="Pladsholder til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AF3225-C7A6-4EFE-B616-EB139A4BC940}" type="datetime1">
              <a:rPr lang="da-DK"/>
              <a:pPr>
                <a:defRPr/>
              </a:pPr>
              <a:t>12-10-2021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da-DK"/>
              <a:t>Bangsgaard Natur- og Miljørådgivning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448A5F8-2735-44C3-9819-AA81B48E44C3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el 1"/>
          <p:cNvSpPr>
            <a:spLocks noGrp="1"/>
          </p:cNvSpPr>
          <p:nvPr>
            <p:ph type="ctrTitle"/>
          </p:nvPr>
        </p:nvSpPr>
        <p:spPr>
          <a:xfrm>
            <a:off x="528299" y="677763"/>
            <a:ext cx="7772400" cy="1470025"/>
          </a:xfrm>
        </p:spPr>
        <p:txBody>
          <a:bodyPr/>
          <a:lstStyle/>
          <a:p>
            <a:r>
              <a:rPr lang="da-DK" sz="2400" dirty="0">
                <a:solidFill>
                  <a:schemeClr val="accent1"/>
                </a:solidFill>
              </a:rPr>
              <a:t>Teknisk og ejendomsmæssig forundersøgelse</a:t>
            </a:r>
            <a:br>
              <a:rPr lang="da-DK" sz="2400" dirty="0">
                <a:solidFill>
                  <a:schemeClr val="accent1"/>
                </a:solidFill>
              </a:rPr>
            </a:br>
            <a:r>
              <a:rPr lang="da-DK" sz="2400" dirty="0">
                <a:solidFill>
                  <a:schemeClr val="accent1"/>
                </a:solidFill>
              </a:rPr>
              <a:t>- Lavbundsprojekt ved Vejrumbro</a:t>
            </a:r>
            <a:br>
              <a:rPr lang="da-DK" sz="2400" dirty="0">
                <a:solidFill>
                  <a:schemeClr val="accent1"/>
                </a:solidFill>
              </a:rPr>
            </a:br>
            <a:r>
              <a:rPr lang="da-DK" sz="1600" dirty="0">
                <a:solidFill>
                  <a:schemeClr val="accent1"/>
                </a:solidFill>
              </a:rPr>
              <a:t>Orienteringsmøde, Oktober 2021</a:t>
            </a:r>
            <a:br>
              <a:rPr lang="da-DK" sz="1600" dirty="0">
                <a:solidFill>
                  <a:schemeClr val="accent1"/>
                </a:solidFill>
              </a:rPr>
            </a:br>
            <a:br>
              <a:rPr lang="da-DK" sz="2400" dirty="0">
                <a:solidFill>
                  <a:schemeClr val="accent1"/>
                </a:solidFill>
              </a:rPr>
            </a:br>
            <a:endParaRPr lang="da-DK" sz="2400" dirty="0">
              <a:solidFill>
                <a:schemeClr val="accent1"/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684213" y="6356350"/>
            <a:ext cx="8135937" cy="365125"/>
          </a:xfrm>
        </p:spPr>
        <p:txBody>
          <a:bodyPr/>
          <a:lstStyle/>
          <a:p>
            <a:pPr>
              <a:defRPr/>
            </a:pPr>
            <a:r>
              <a:rPr lang="da-DK" dirty="0"/>
              <a:t>Bangsgaard &amp; Paludan ApS., Sanderumvej 16b, 5250 Odense SV  tlf. 23965939</a:t>
            </a:r>
          </a:p>
          <a:p>
            <a:pPr>
              <a:defRPr/>
            </a:pPr>
            <a:r>
              <a:rPr lang="da-DK" dirty="0" err="1"/>
              <a:t>www.bangsgaardogpaludan.dk</a:t>
            </a:r>
            <a:r>
              <a:rPr lang="da-DK" dirty="0"/>
              <a:t>, </a:t>
            </a:r>
            <a:r>
              <a:rPr lang="da-DK" dirty="0" err="1"/>
              <a:t>email</a:t>
            </a:r>
            <a:r>
              <a:rPr lang="da-DK" dirty="0"/>
              <a:t>: </a:t>
            </a:r>
            <a:r>
              <a:rPr lang="da-DK" dirty="0" err="1"/>
              <a:t>lars@bangsgaardogpaludan.dk</a:t>
            </a:r>
            <a:endParaRPr lang="da-DK" dirty="0"/>
          </a:p>
        </p:txBody>
      </p:sp>
      <p:pic>
        <p:nvPicPr>
          <p:cNvPr id="6" name="Billede 5" descr="Bangsgaard og Paludan logo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00926" y="404664"/>
            <a:ext cx="836475" cy="1008112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C3701944-7249-4F0C-B6B0-20A1E44F4C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0455" y="1916832"/>
            <a:ext cx="4403090" cy="3352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02" y="788292"/>
            <a:ext cx="8229600" cy="1143000"/>
          </a:xfrm>
        </p:spPr>
        <p:txBody>
          <a:bodyPr/>
          <a:lstStyle/>
          <a:p>
            <a:r>
              <a:rPr lang="da-DK" sz="2400" dirty="0">
                <a:solidFill>
                  <a:schemeClr val="accent1"/>
                </a:solidFill>
              </a:rPr>
              <a:t>Tidsplan – aktiviteter i området</a:t>
            </a: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979712" y="5661248"/>
            <a:ext cx="5688632" cy="581149"/>
          </a:xfrm>
        </p:spPr>
        <p:txBody>
          <a:bodyPr/>
          <a:lstStyle/>
          <a:p>
            <a:pPr>
              <a:defRPr/>
            </a:pPr>
            <a:r>
              <a:rPr lang="da-DK" dirty="0"/>
              <a:t>Bangsgaard &amp; Paludan ApS., Sanderumvej 16b, 5250 Odense SV  tlf. 23965939</a:t>
            </a:r>
          </a:p>
          <a:p>
            <a:pPr>
              <a:defRPr/>
            </a:pPr>
            <a:r>
              <a:rPr lang="da-DK" dirty="0"/>
              <a:t>www.bangsgaardogpaludan.dk, </a:t>
            </a:r>
            <a:r>
              <a:rPr lang="da-DK" dirty="0" err="1"/>
              <a:t>email</a:t>
            </a:r>
            <a:r>
              <a:rPr lang="da-DK" dirty="0"/>
              <a:t>: lars@bangsgaardogpaludan.dk</a:t>
            </a:r>
          </a:p>
        </p:txBody>
      </p:sp>
      <p:pic>
        <p:nvPicPr>
          <p:cNvPr id="5" name="Billede 4" descr="Bangsgaard og Paludan logo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41178" y="404664"/>
            <a:ext cx="896223" cy="108012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 bwMode="auto">
          <a:xfrm>
            <a:off x="1115616" y="1931292"/>
            <a:ext cx="822960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da-DK" sz="2400" dirty="0"/>
              <a:t>Teknisk forundersøgelse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accent1"/>
                </a:solidFill>
              </a:rPr>
              <a:t>Efterår/vinter 2021 – Besigtigelse – opmåling dræn, vandløb, udtagning af jordprøver til fosforanalyse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da-DK" sz="2400" dirty="0">
              <a:solidFill>
                <a:schemeClr val="accent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accent1"/>
                </a:solidFill>
              </a:rPr>
              <a:t>Udarbejdelse af konsekvenskort og projektgrænse, vinter 2021</a:t>
            </a:r>
          </a:p>
          <a:p>
            <a:pPr algn="l"/>
            <a:endParaRPr lang="da-DK" sz="2400" dirty="0">
              <a:solidFill>
                <a:schemeClr val="accent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accent1"/>
                </a:solidFill>
              </a:rPr>
              <a:t>Vinter/Forår 2022 – Teknisk forundersøgelse færdig</a:t>
            </a:r>
          </a:p>
        </p:txBody>
      </p:sp>
    </p:spTree>
    <p:extLst>
      <p:ext uri="{BB962C8B-B14F-4D97-AF65-F5344CB8AC3E}">
        <p14:creationId xmlns:p14="http://schemas.microsoft.com/office/powerpoint/2010/main" val="39247811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979712" y="5733256"/>
            <a:ext cx="5264224" cy="628179"/>
          </a:xfrm>
        </p:spPr>
        <p:txBody>
          <a:bodyPr/>
          <a:lstStyle/>
          <a:p>
            <a:pPr>
              <a:defRPr/>
            </a:pPr>
            <a:r>
              <a:rPr lang="da-DK" dirty="0"/>
              <a:t>Bangsgaard &amp; Paludan ApS., Sanderumvej 16b, 5250 Odense SV  tlf. 23965939</a:t>
            </a:r>
          </a:p>
          <a:p>
            <a:pPr>
              <a:defRPr/>
            </a:pPr>
            <a:r>
              <a:rPr lang="da-DK" dirty="0"/>
              <a:t>www.bangsgaardogpaludan.dk, </a:t>
            </a:r>
            <a:r>
              <a:rPr lang="da-DK" dirty="0" err="1"/>
              <a:t>email</a:t>
            </a:r>
            <a:r>
              <a:rPr lang="da-DK" dirty="0"/>
              <a:t>: lars@bangsgaardogpaludan.dk</a:t>
            </a:r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683568" y="2420888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Tak !</a:t>
            </a:r>
            <a:endParaRPr kumimoji="0" lang="da-DK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Billede 6" descr="Bangsgaard og Paludan logo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2320" y="404664"/>
            <a:ext cx="1401106" cy="168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297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2800" u="sng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Hvem er vi ?</a:t>
            </a:r>
          </a:p>
          <a:p>
            <a:endParaRPr lang="da-DK" sz="28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r>
              <a:rPr lang="da-DK" sz="2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Rådgivningsfirma inden for natur- og miljøforhold, naturprojekter, vandløbsrestaurering, miljøjura, fundraising m.v.</a:t>
            </a:r>
          </a:p>
          <a:p>
            <a:pPr marL="0" indent="0">
              <a:buNone/>
            </a:pPr>
            <a:endParaRPr lang="da-DK" sz="28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r>
              <a:rPr lang="da-DK" sz="2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Betydelig erfaring med våd- og lavbundsprojekter –tekniske forundersøgelser</a:t>
            </a: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979712" y="5877272"/>
            <a:ext cx="5120208" cy="772195"/>
          </a:xfrm>
        </p:spPr>
        <p:txBody>
          <a:bodyPr/>
          <a:lstStyle/>
          <a:p>
            <a:pPr>
              <a:defRPr/>
            </a:pPr>
            <a:r>
              <a:rPr lang="da-DK" dirty="0"/>
              <a:t>Bangsgaard &amp; Paludan ApS., Sanderumvej 16b, 5250 Odense SV  tlf. 23965939</a:t>
            </a:r>
          </a:p>
          <a:p>
            <a:pPr>
              <a:defRPr/>
            </a:pPr>
            <a:r>
              <a:rPr lang="da-DK" dirty="0"/>
              <a:t>www.bangsgaardogpaludan.dk, </a:t>
            </a:r>
            <a:r>
              <a:rPr lang="da-DK" dirty="0" err="1"/>
              <a:t>email</a:t>
            </a:r>
            <a:r>
              <a:rPr lang="da-DK" dirty="0"/>
              <a:t>: lars@bangsgaardogpaludan.dk</a:t>
            </a:r>
          </a:p>
        </p:txBody>
      </p:sp>
      <p:pic>
        <p:nvPicPr>
          <p:cNvPr id="5" name="Billede 4" descr="Bangsgaard og Paludan logo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1682" y="404664"/>
            <a:ext cx="1015720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53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475656" y="6021288"/>
            <a:ext cx="5328592" cy="700187"/>
          </a:xfrm>
        </p:spPr>
        <p:txBody>
          <a:bodyPr/>
          <a:lstStyle/>
          <a:p>
            <a:pPr>
              <a:defRPr/>
            </a:pPr>
            <a:r>
              <a:rPr lang="da-DK" dirty="0"/>
              <a:t>Bangsgaard &amp; Paludan ApS., Sanderumvej 16b, 5250 Odense SV  tlf. 23965939</a:t>
            </a:r>
          </a:p>
          <a:p>
            <a:pPr>
              <a:defRPr/>
            </a:pPr>
            <a:r>
              <a:rPr lang="da-DK" dirty="0"/>
              <a:t>www.bangsgaardogpaludan.dk, </a:t>
            </a:r>
            <a:r>
              <a:rPr lang="da-DK" dirty="0" err="1"/>
              <a:t>email</a:t>
            </a:r>
            <a:r>
              <a:rPr lang="da-DK" dirty="0"/>
              <a:t>: lars@bangsgaardogpaludan.dk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685799" y="764704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a-DK" sz="2400" dirty="0">
                <a:solidFill>
                  <a:schemeClr val="accent1"/>
                </a:solidFill>
              </a:rPr>
              <a:t>Teknisk forundersøgelse</a:t>
            </a:r>
            <a:br>
              <a:rPr lang="da-DK" sz="2400" dirty="0">
                <a:solidFill>
                  <a:schemeClr val="accent1"/>
                </a:solidFill>
              </a:rPr>
            </a:br>
            <a:r>
              <a:rPr lang="da-DK" sz="2400" dirty="0">
                <a:solidFill>
                  <a:schemeClr val="accent1"/>
                </a:solidFill>
              </a:rPr>
              <a:t>- lavbundsprojekt ved Vejrumbro</a:t>
            </a:r>
          </a:p>
        </p:txBody>
      </p:sp>
      <p:pic>
        <p:nvPicPr>
          <p:cNvPr id="5" name="Billede 4" descr="Bangsgaard og Paludan logo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81430" y="404664"/>
            <a:ext cx="955971" cy="1152128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8A230D46-DE81-4282-9A36-227A7E3927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75656" y="2060848"/>
            <a:ext cx="6120130" cy="3514725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01234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278429" y="872716"/>
            <a:ext cx="7355160" cy="5001419"/>
          </a:xfrm>
        </p:spPr>
        <p:txBody>
          <a:bodyPr/>
          <a:lstStyle/>
          <a:p>
            <a:pPr marL="0" indent="0">
              <a:buNone/>
            </a:pPr>
            <a:endParaRPr lang="da-DK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da-DK" sz="2400" dirty="0"/>
          </a:p>
          <a:p>
            <a:pPr marL="0" indent="0">
              <a:buNone/>
            </a:pPr>
            <a:r>
              <a:rPr lang="da-DK" sz="2000" dirty="0"/>
              <a:t>Vejledning om tilskud til vådområde- og lavbundsprojekter.</a:t>
            </a:r>
          </a:p>
          <a:p>
            <a:pPr marL="0" indent="0">
              <a:buNone/>
            </a:pPr>
            <a:r>
              <a:rPr lang="da-DK" sz="2000" dirty="0"/>
              <a:t>Bekendtgørelse om tilskud til vådområdeprojekter og lavbundprojekter:</a:t>
            </a:r>
          </a:p>
          <a:p>
            <a:pPr marL="0" indent="0">
              <a:buNone/>
            </a:pPr>
            <a:endParaRPr lang="da-DK" sz="2400" dirty="0">
              <a:solidFill>
                <a:schemeClr val="accent1"/>
              </a:solidFill>
            </a:endParaRPr>
          </a:p>
          <a:p>
            <a:r>
              <a:rPr lang="da-DK" sz="2000" dirty="0"/>
              <a:t>En teknisk forundersøgelse skal fastslå om et projekt kan opfylde kravene til gennemførelse ved at: </a:t>
            </a:r>
          </a:p>
          <a:p>
            <a:r>
              <a:rPr lang="da-DK" sz="2000" dirty="0">
                <a:solidFill>
                  <a:schemeClr val="accent1"/>
                </a:solidFill>
              </a:rPr>
              <a:t>Undersøge og beskrive de nuværende forhold. </a:t>
            </a:r>
          </a:p>
          <a:p>
            <a:r>
              <a:rPr lang="da-DK" sz="2000" dirty="0">
                <a:solidFill>
                  <a:schemeClr val="accent1"/>
                </a:solidFill>
              </a:rPr>
              <a:t>Udarbejde et projektforslag. </a:t>
            </a:r>
          </a:p>
          <a:p>
            <a:r>
              <a:rPr lang="da-DK" sz="2000" dirty="0">
                <a:solidFill>
                  <a:schemeClr val="accent1"/>
                </a:solidFill>
              </a:rPr>
              <a:t>Synliggøre effekterne og konsekvenserne af projektet</a:t>
            </a:r>
          </a:p>
          <a:p>
            <a:endParaRPr lang="da-DK" sz="2000" dirty="0">
              <a:solidFill>
                <a:schemeClr val="accent1"/>
              </a:solidFill>
            </a:endParaRPr>
          </a:p>
        </p:txBody>
      </p:sp>
      <p:pic>
        <p:nvPicPr>
          <p:cNvPr id="6" name="Billede 5" descr="Bangsgaard og Paludan logo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60674" y="404664"/>
            <a:ext cx="776727" cy="936104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33713" y="620688"/>
            <a:ext cx="8229600" cy="1143000"/>
          </a:xfrm>
        </p:spPr>
        <p:txBody>
          <a:bodyPr/>
          <a:lstStyle/>
          <a:p>
            <a:r>
              <a:rPr lang="da-DK" sz="2400" dirty="0">
                <a:solidFill>
                  <a:schemeClr val="accent1"/>
                </a:solidFill>
              </a:rPr>
              <a:t>Hvad indeholder en teknisk forundersøgelse ?</a:t>
            </a:r>
          </a:p>
        </p:txBody>
      </p:sp>
    </p:spTree>
    <p:extLst>
      <p:ext uri="{BB962C8B-B14F-4D97-AF65-F5344CB8AC3E}">
        <p14:creationId xmlns:p14="http://schemas.microsoft.com/office/powerpoint/2010/main" val="2542698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270986" y="601723"/>
            <a:ext cx="7355160" cy="5001419"/>
          </a:xfrm>
        </p:spPr>
        <p:txBody>
          <a:bodyPr/>
          <a:lstStyle/>
          <a:p>
            <a:pPr marL="0" indent="0">
              <a:buNone/>
            </a:pPr>
            <a:endParaRPr lang="da-DK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da-DK" sz="2400" dirty="0"/>
          </a:p>
          <a:p>
            <a:pPr marL="0" indent="0">
              <a:buNone/>
            </a:pPr>
            <a:r>
              <a:rPr lang="da-DK" sz="2000" dirty="0"/>
              <a:t>I statens kriterier lægges vægt på følgende (350 ha): </a:t>
            </a:r>
          </a:p>
          <a:p>
            <a:r>
              <a:rPr lang="da-DK" sz="2000" dirty="0">
                <a:solidFill>
                  <a:schemeClr val="accent1"/>
                </a:solidFill>
              </a:rPr>
              <a:t>Placering (75 % af areal på jord med OC ≥ 6% ), Teksturkort 2014</a:t>
            </a:r>
          </a:p>
          <a:p>
            <a:r>
              <a:rPr lang="da-DK" sz="2000" dirty="0">
                <a:solidFill>
                  <a:schemeClr val="accent1"/>
                </a:solidFill>
              </a:rPr>
              <a:t>Kulstoftilbageholdelse, krav 13 tons co2/ha - ca. 4500 tons/år</a:t>
            </a:r>
          </a:p>
          <a:p>
            <a:r>
              <a:rPr lang="da-DK" sz="2000" dirty="0">
                <a:solidFill>
                  <a:schemeClr val="accent1"/>
                </a:solidFill>
              </a:rPr>
              <a:t>Kvælstoffjernelse, krav 30 kg N/ha – ca. 10 tons N/år. </a:t>
            </a:r>
          </a:p>
          <a:p>
            <a:r>
              <a:rPr lang="da-DK" sz="2000" dirty="0">
                <a:solidFill>
                  <a:schemeClr val="accent1"/>
                </a:solidFill>
              </a:rPr>
              <a:t>Referenceværdi: 5.000 kr./ton Co2, </a:t>
            </a:r>
            <a:r>
              <a:rPr lang="da-DK" sz="2000" dirty="0" err="1">
                <a:solidFill>
                  <a:schemeClr val="accent1"/>
                </a:solidFill>
              </a:rPr>
              <a:t>maks</a:t>
            </a:r>
            <a:r>
              <a:rPr lang="da-DK" sz="2000" dirty="0">
                <a:solidFill>
                  <a:schemeClr val="accent1"/>
                </a:solidFill>
              </a:rPr>
              <a:t> 3 gange ref. Værdi (68 </a:t>
            </a:r>
            <a:r>
              <a:rPr lang="da-DK" sz="2000" dirty="0" err="1">
                <a:solidFill>
                  <a:schemeClr val="accent1"/>
                </a:solidFill>
              </a:rPr>
              <a:t>mio</a:t>
            </a:r>
            <a:r>
              <a:rPr lang="da-DK" sz="2000" dirty="0">
                <a:solidFill>
                  <a:schemeClr val="accent1"/>
                </a:solidFill>
              </a:rPr>
              <a:t> kr.)</a:t>
            </a:r>
          </a:p>
          <a:p>
            <a:r>
              <a:rPr lang="da-DK" sz="2000" dirty="0">
                <a:solidFill>
                  <a:schemeClr val="accent1"/>
                </a:solidFill>
              </a:rPr>
              <a:t>Hydrologi (naturlige hydrologiske processer) (ikke brug af pumper)</a:t>
            </a:r>
          </a:p>
          <a:p>
            <a:r>
              <a:rPr lang="da-DK" sz="2000" dirty="0">
                <a:solidFill>
                  <a:schemeClr val="accent1"/>
                </a:solidFill>
              </a:rPr>
              <a:t>Risiko for fosforfrigivelse (kan øge udvaskningen af fosfor)</a:t>
            </a:r>
          </a:p>
          <a:p>
            <a:r>
              <a:rPr lang="da-DK" sz="2000" dirty="0">
                <a:solidFill>
                  <a:schemeClr val="accent1"/>
                </a:solidFill>
              </a:rPr>
              <a:t>Positiv effekt på planter og dyr </a:t>
            </a:r>
            <a:endParaRPr lang="da-DK" sz="2000" dirty="0"/>
          </a:p>
          <a:p>
            <a:r>
              <a:rPr lang="da-DK" sz="2000" dirty="0">
                <a:solidFill>
                  <a:schemeClr val="accent1"/>
                </a:solidFill>
              </a:rPr>
              <a:t>Internationale beskyttelsesområder (må ikke påvirkes negativt)</a:t>
            </a:r>
          </a:p>
          <a:p>
            <a:pPr marL="0" indent="0">
              <a:buNone/>
            </a:pPr>
            <a:endParaRPr lang="da-DK" sz="20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da-DK" sz="2000" dirty="0"/>
              <a:t>Hvis kriterierne kan opfyldes, kan processen omkring etablering af vådområdet fortsætte. </a:t>
            </a:r>
          </a:p>
          <a:p>
            <a:pPr marL="0" indent="0">
              <a:buNone/>
            </a:pPr>
            <a:endParaRPr lang="da-DK" sz="2000" dirty="0">
              <a:solidFill>
                <a:schemeClr val="accent1"/>
              </a:solidFill>
            </a:endParaRPr>
          </a:p>
        </p:txBody>
      </p:sp>
      <p:pic>
        <p:nvPicPr>
          <p:cNvPr id="6" name="Billede 5" descr="Bangsgaard og Paludan logo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60674" y="404664"/>
            <a:ext cx="776727" cy="936104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33713" y="620688"/>
            <a:ext cx="8229600" cy="1143000"/>
          </a:xfrm>
        </p:spPr>
        <p:txBody>
          <a:bodyPr/>
          <a:lstStyle/>
          <a:p>
            <a:r>
              <a:rPr lang="da-DK" sz="2400" dirty="0">
                <a:solidFill>
                  <a:schemeClr val="accent1"/>
                </a:solidFill>
              </a:rPr>
              <a:t>Hvad indeholder en teknisk forundersøgelse ?</a:t>
            </a:r>
          </a:p>
        </p:txBody>
      </p:sp>
    </p:spTree>
    <p:extLst>
      <p:ext uri="{BB962C8B-B14F-4D97-AF65-F5344CB8AC3E}">
        <p14:creationId xmlns:p14="http://schemas.microsoft.com/office/powerpoint/2010/main" val="2092886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282242" y="908720"/>
            <a:ext cx="7355160" cy="5001419"/>
          </a:xfrm>
        </p:spPr>
        <p:txBody>
          <a:bodyPr/>
          <a:lstStyle/>
          <a:p>
            <a:pPr marL="0" indent="0">
              <a:buNone/>
            </a:pPr>
            <a:endParaRPr lang="da-DK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da-DK" sz="2000" dirty="0"/>
              <a:t>Godt kendskab til forholdene i projektområdet </a:t>
            </a:r>
          </a:p>
          <a:p>
            <a:pPr marL="0" indent="0">
              <a:buNone/>
            </a:pPr>
            <a:r>
              <a:rPr lang="da-DK" sz="2000" dirty="0"/>
              <a:t>– besigtigelse med feltarbejde</a:t>
            </a:r>
          </a:p>
          <a:p>
            <a:pPr marL="0" indent="0">
              <a:buNone/>
            </a:pPr>
            <a:endParaRPr lang="da-DK" sz="20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da-DK" sz="2000" dirty="0">
                <a:solidFill>
                  <a:schemeClr val="accent1"/>
                </a:solidFill>
              </a:rPr>
              <a:t>Nuværende forhold</a:t>
            </a:r>
          </a:p>
          <a:p>
            <a:r>
              <a:rPr lang="da-DK" sz="2000" dirty="0">
                <a:solidFill>
                  <a:schemeClr val="accent1"/>
                </a:solidFill>
              </a:rPr>
              <a:t>Opmåling af vandløbene </a:t>
            </a:r>
          </a:p>
          <a:p>
            <a:r>
              <a:rPr lang="da-DK" sz="2000" dirty="0" err="1">
                <a:solidFill>
                  <a:schemeClr val="accent1"/>
                </a:solidFill>
              </a:rPr>
              <a:t>Indmåling</a:t>
            </a:r>
            <a:r>
              <a:rPr lang="da-DK" sz="2000" dirty="0">
                <a:solidFill>
                  <a:schemeClr val="accent1"/>
                </a:solidFill>
              </a:rPr>
              <a:t> af koter i dræn og grøfter</a:t>
            </a:r>
          </a:p>
          <a:p>
            <a:r>
              <a:rPr lang="da-DK" sz="2000" dirty="0">
                <a:solidFill>
                  <a:schemeClr val="accent1"/>
                </a:solidFill>
              </a:rPr>
              <a:t>Finde dræn/grøfter fra oplandet (lodsejere, WSP)</a:t>
            </a:r>
          </a:p>
          <a:p>
            <a:r>
              <a:rPr lang="da-DK" sz="2000" dirty="0">
                <a:solidFill>
                  <a:schemeClr val="accent1"/>
                </a:solidFill>
              </a:rPr>
              <a:t>Vigtige oplysninger fra lodsejere</a:t>
            </a:r>
          </a:p>
          <a:p>
            <a:r>
              <a:rPr lang="da-DK" sz="2000" dirty="0">
                <a:solidFill>
                  <a:schemeClr val="accent1"/>
                </a:solidFill>
              </a:rPr>
              <a:t>Nuværende afvandingsforhold</a:t>
            </a:r>
          </a:p>
          <a:p>
            <a:r>
              <a:rPr lang="da-DK" sz="2000" dirty="0">
                <a:solidFill>
                  <a:schemeClr val="accent1"/>
                </a:solidFill>
              </a:rPr>
              <a:t>Undersøge arealanvendelsen </a:t>
            </a:r>
          </a:p>
          <a:p>
            <a:r>
              <a:rPr lang="da-DK" sz="2000" dirty="0">
                <a:solidFill>
                  <a:schemeClr val="accent1"/>
                </a:solidFill>
              </a:rPr>
              <a:t>Jordprøver, (fosforanalyser)</a:t>
            </a:r>
          </a:p>
          <a:p>
            <a:r>
              <a:rPr lang="da-DK" sz="2000" dirty="0">
                <a:solidFill>
                  <a:schemeClr val="accent1"/>
                </a:solidFill>
              </a:rPr>
              <a:t>Kvælstofbalance </a:t>
            </a:r>
          </a:p>
          <a:p>
            <a:r>
              <a:rPr lang="da-DK" sz="2000" dirty="0">
                <a:solidFill>
                  <a:schemeClr val="accent1"/>
                </a:solidFill>
              </a:rPr>
              <a:t>Biologi </a:t>
            </a:r>
          </a:p>
          <a:p>
            <a:r>
              <a:rPr lang="da-DK" sz="2000" dirty="0">
                <a:solidFill>
                  <a:schemeClr val="accent1"/>
                </a:solidFill>
              </a:rPr>
              <a:t>M.v.</a:t>
            </a: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259632" y="5949280"/>
            <a:ext cx="6192688" cy="700187"/>
          </a:xfrm>
        </p:spPr>
        <p:txBody>
          <a:bodyPr/>
          <a:lstStyle/>
          <a:p>
            <a:pPr>
              <a:defRPr/>
            </a:pPr>
            <a:r>
              <a:rPr lang="da-DK" dirty="0"/>
              <a:t>Bangsgaard &amp; Paludan ApS., Sanderumvej 16b, 5250 Odense SV  tlf. 23965939</a:t>
            </a:r>
          </a:p>
          <a:p>
            <a:pPr>
              <a:defRPr/>
            </a:pPr>
            <a:r>
              <a:rPr lang="da-DK" dirty="0"/>
              <a:t>www.bangsgaardogpaludan.dk, </a:t>
            </a:r>
            <a:r>
              <a:rPr lang="da-DK" dirty="0" err="1"/>
              <a:t>email</a:t>
            </a:r>
            <a:r>
              <a:rPr lang="da-DK" dirty="0"/>
              <a:t>: lars@bangsgaardogpaludan.dk</a:t>
            </a:r>
          </a:p>
        </p:txBody>
      </p:sp>
      <p:pic>
        <p:nvPicPr>
          <p:cNvPr id="6" name="Billede 5" descr="Bangsgaard og Paludan logo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12360" y="404664"/>
            <a:ext cx="825042" cy="994333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a-DK" sz="2400" dirty="0">
                <a:solidFill>
                  <a:schemeClr val="accent1"/>
                </a:solidFill>
              </a:rPr>
              <a:t>Hvad indeholder en teknisk forundersøgelse ?</a:t>
            </a:r>
          </a:p>
        </p:txBody>
      </p:sp>
    </p:spTree>
    <p:extLst>
      <p:ext uri="{BB962C8B-B14F-4D97-AF65-F5344CB8AC3E}">
        <p14:creationId xmlns:p14="http://schemas.microsoft.com/office/powerpoint/2010/main" val="3803587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331640" y="1124744"/>
            <a:ext cx="7355160" cy="5001419"/>
          </a:xfrm>
        </p:spPr>
        <p:txBody>
          <a:bodyPr/>
          <a:lstStyle/>
          <a:p>
            <a:pPr marL="0" indent="0">
              <a:buNone/>
            </a:pPr>
            <a:r>
              <a:rPr lang="da-DK" sz="2400" dirty="0">
                <a:solidFill>
                  <a:schemeClr val="accent1"/>
                </a:solidFill>
              </a:rPr>
              <a:t>Fremtidige forhold:</a:t>
            </a:r>
          </a:p>
          <a:p>
            <a:r>
              <a:rPr lang="da-DK" sz="2400" dirty="0">
                <a:solidFill>
                  <a:schemeClr val="accent1"/>
                </a:solidFill>
              </a:rPr>
              <a:t>Hæve vandløbsbund/sløjfe grøfter</a:t>
            </a:r>
          </a:p>
          <a:p>
            <a:r>
              <a:rPr lang="da-DK" sz="2400" dirty="0">
                <a:solidFill>
                  <a:schemeClr val="accent1"/>
                </a:solidFill>
              </a:rPr>
              <a:t>Blokere dræn i området</a:t>
            </a:r>
          </a:p>
          <a:p>
            <a:r>
              <a:rPr lang="da-DK" sz="2400" dirty="0">
                <a:solidFill>
                  <a:schemeClr val="accent1"/>
                </a:solidFill>
              </a:rPr>
              <a:t>Føre dræn til terræn til overrisling</a:t>
            </a:r>
          </a:p>
          <a:p>
            <a:r>
              <a:rPr lang="da-DK" sz="2400" dirty="0">
                <a:solidFill>
                  <a:schemeClr val="accent1"/>
                </a:solidFill>
              </a:rPr>
              <a:t>Føre vandløbsvand til terræn til overrisling</a:t>
            </a:r>
          </a:p>
          <a:p>
            <a:r>
              <a:rPr lang="da-DK" sz="2400" dirty="0">
                <a:solidFill>
                  <a:schemeClr val="accent1"/>
                </a:solidFill>
              </a:rPr>
              <a:t>Fremtidige afvandingsforhold</a:t>
            </a:r>
          </a:p>
          <a:p>
            <a:r>
              <a:rPr lang="da-DK" sz="2400" dirty="0">
                <a:solidFill>
                  <a:schemeClr val="accent1"/>
                </a:solidFill>
              </a:rPr>
              <a:t>Kvælstofomsætning</a:t>
            </a:r>
          </a:p>
          <a:p>
            <a:r>
              <a:rPr lang="da-DK" sz="2400" dirty="0">
                <a:solidFill>
                  <a:schemeClr val="accent1"/>
                </a:solidFill>
              </a:rPr>
              <a:t>Drivhusgasreduktion</a:t>
            </a:r>
          </a:p>
          <a:p>
            <a:r>
              <a:rPr lang="da-DK" sz="2400" dirty="0">
                <a:solidFill>
                  <a:schemeClr val="accent1"/>
                </a:solidFill>
              </a:rPr>
              <a:t>Biologi (paddehuller)</a:t>
            </a:r>
          </a:p>
          <a:p>
            <a:r>
              <a:rPr lang="da-DK" sz="2400" dirty="0">
                <a:solidFill>
                  <a:schemeClr val="accent1"/>
                </a:solidFill>
              </a:rPr>
              <a:t>M.v.</a:t>
            </a: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259632" y="5949280"/>
            <a:ext cx="6192688" cy="700187"/>
          </a:xfrm>
        </p:spPr>
        <p:txBody>
          <a:bodyPr/>
          <a:lstStyle/>
          <a:p>
            <a:pPr>
              <a:defRPr/>
            </a:pPr>
            <a:r>
              <a:rPr lang="da-DK" dirty="0"/>
              <a:t>Bangsgaard &amp; Paludan ApS., Sanderumvej 16b, 5250 Odense SV  tlf. 23965939</a:t>
            </a:r>
          </a:p>
          <a:p>
            <a:pPr>
              <a:defRPr/>
            </a:pPr>
            <a:r>
              <a:rPr lang="da-DK" dirty="0"/>
              <a:t>www.bangsgaardogpaludan.dk, </a:t>
            </a:r>
            <a:r>
              <a:rPr lang="da-DK" dirty="0" err="1"/>
              <a:t>email</a:t>
            </a:r>
            <a:r>
              <a:rPr lang="da-DK" dirty="0"/>
              <a:t>: lars@bangsgaardogpaludan.dk</a:t>
            </a:r>
          </a:p>
        </p:txBody>
      </p:sp>
      <p:pic>
        <p:nvPicPr>
          <p:cNvPr id="6" name="Billede 5" descr="Bangsgaard og Paludan logo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178" y="404664"/>
            <a:ext cx="896223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10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7542" y="950264"/>
            <a:ext cx="8229600" cy="1143000"/>
          </a:xfrm>
        </p:spPr>
        <p:txBody>
          <a:bodyPr/>
          <a:lstStyle/>
          <a:p>
            <a:r>
              <a:rPr lang="da-DK" sz="2400" dirty="0">
                <a:solidFill>
                  <a:schemeClr val="accent1"/>
                </a:solidFill>
              </a:rPr>
              <a:t>Dræning fra oplandet</a:t>
            </a: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979712" y="5661248"/>
            <a:ext cx="5688632" cy="581149"/>
          </a:xfrm>
        </p:spPr>
        <p:txBody>
          <a:bodyPr/>
          <a:lstStyle/>
          <a:p>
            <a:pPr>
              <a:defRPr/>
            </a:pPr>
            <a:r>
              <a:rPr lang="da-DK" dirty="0"/>
              <a:t>Bangsgaard &amp; Paludan ApS., Sanderumvej 16b, 5250 Odense SV  tlf. 23965939</a:t>
            </a:r>
          </a:p>
          <a:p>
            <a:pPr>
              <a:defRPr/>
            </a:pPr>
            <a:r>
              <a:rPr lang="da-DK" dirty="0"/>
              <a:t>www.bangsgaardogpaludan.dk, </a:t>
            </a:r>
            <a:r>
              <a:rPr lang="da-DK" dirty="0" err="1"/>
              <a:t>email</a:t>
            </a:r>
            <a:r>
              <a:rPr lang="da-DK" dirty="0"/>
              <a:t>: lars@bangsgaardogpaludan.dk</a:t>
            </a:r>
          </a:p>
        </p:txBody>
      </p:sp>
      <p:pic>
        <p:nvPicPr>
          <p:cNvPr id="5" name="Billede 4" descr="Bangsgaard og Paludan logo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60674" y="404664"/>
            <a:ext cx="776727" cy="936104"/>
          </a:xfrm>
          <a:prstGeom prst="rect">
            <a:avLst/>
          </a:prstGeom>
        </p:spPr>
      </p:pic>
      <p:sp>
        <p:nvSpPr>
          <p:cNvPr id="6" name="Ligebenet trapez 5"/>
          <p:cNvSpPr/>
          <p:nvPr/>
        </p:nvSpPr>
        <p:spPr>
          <a:xfrm rot="10800000">
            <a:off x="1547664" y="4005064"/>
            <a:ext cx="1008112" cy="504056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Kombinationstegning 7"/>
          <p:cNvSpPr/>
          <p:nvPr/>
        </p:nvSpPr>
        <p:spPr>
          <a:xfrm>
            <a:off x="2558642" y="2978092"/>
            <a:ext cx="5679347" cy="1040235"/>
          </a:xfrm>
          <a:custGeom>
            <a:avLst/>
            <a:gdLst>
              <a:gd name="connsiteX0" fmla="*/ 0 w 5679347"/>
              <a:gd name="connsiteY0" fmla="*/ 1023457 h 1040235"/>
              <a:gd name="connsiteX1" fmla="*/ 587230 w 5679347"/>
              <a:gd name="connsiteY1" fmla="*/ 1040235 h 1040235"/>
              <a:gd name="connsiteX2" fmla="*/ 755009 w 5679347"/>
              <a:gd name="connsiteY2" fmla="*/ 1040235 h 1040235"/>
              <a:gd name="connsiteX3" fmla="*/ 1694576 w 5679347"/>
              <a:gd name="connsiteY3" fmla="*/ 1023457 h 1040235"/>
              <a:gd name="connsiteX4" fmla="*/ 1971413 w 5679347"/>
              <a:gd name="connsiteY4" fmla="*/ 1023457 h 1040235"/>
              <a:gd name="connsiteX5" fmla="*/ 2491530 w 5679347"/>
              <a:gd name="connsiteY5" fmla="*/ 981512 h 1040235"/>
              <a:gd name="connsiteX6" fmla="*/ 2558642 w 5679347"/>
              <a:gd name="connsiteY6" fmla="*/ 998290 h 1040235"/>
              <a:gd name="connsiteX7" fmla="*/ 2810312 w 5679347"/>
              <a:gd name="connsiteY7" fmla="*/ 964734 h 1040235"/>
              <a:gd name="connsiteX8" fmla="*/ 2852257 w 5679347"/>
              <a:gd name="connsiteY8" fmla="*/ 939567 h 1040235"/>
              <a:gd name="connsiteX9" fmla="*/ 2910980 w 5679347"/>
              <a:gd name="connsiteY9" fmla="*/ 922789 h 1040235"/>
              <a:gd name="connsiteX10" fmla="*/ 3020037 w 5679347"/>
              <a:gd name="connsiteY10" fmla="*/ 880844 h 1040235"/>
              <a:gd name="connsiteX11" fmla="*/ 3061982 w 5679347"/>
              <a:gd name="connsiteY11" fmla="*/ 855677 h 1040235"/>
              <a:gd name="connsiteX12" fmla="*/ 3103927 w 5679347"/>
              <a:gd name="connsiteY12" fmla="*/ 838899 h 1040235"/>
              <a:gd name="connsiteX13" fmla="*/ 3162650 w 5679347"/>
              <a:gd name="connsiteY13" fmla="*/ 796954 h 1040235"/>
              <a:gd name="connsiteX14" fmla="*/ 3229762 w 5679347"/>
              <a:gd name="connsiteY14" fmla="*/ 755009 h 1040235"/>
              <a:gd name="connsiteX15" fmla="*/ 3246540 w 5679347"/>
              <a:gd name="connsiteY15" fmla="*/ 729842 h 1040235"/>
              <a:gd name="connsiteX16" fmla="*/ 3288485 w 5679347"/>
              <a:gd name="connsiteY16" fmla="*/ 713064 h 1040235"/>
              <a:gd name="connsiteX17" fmla="*/ 3372375 w 5679347"/>
              <a:gd name="connsiteY17" fmla="*/ 687897 h 1040235"/>
              <a:gd name="connsiteX18" fmla="*/ 3439486 w 5679347"/>
              <a:gd name="connsiteY18" fmla="*/ 645952 h 1040235"/>
              <a:gd name="connsiteX19" fmla="*/ 3565321 w 5679347"/>
              <a:gd name="connsiteY19" fmla="*/ 587229 h 1040235"/>
              <a:gd name="connsiteX20" fmla="*/ 3582099 w 5679347"/>
              <a:gd name="connsiteY20" fmla="*/ 562062 h 1040235"/>
              <a:gd name="connsiteX21" fmla="*/ 3649211 w 5679347"/>
              <a:gd name="connsiteY21" fmla="*/ 520117 h 1040235"/>
              <a:gd name="connsiteX22" fmla="*/ 3665989 w 5679347"/>
              <a:gd name="connsiteY22" fmla="*/ 478172 h 1040235"/>
              <a:gd name="connsiteX23" fmla="*/ 3691156 w 5679347"/>
              <a:gd name="connsiteY23" fmla="*/ 461394 h 1040235"/>
              <a:gd name="connsiteX24" fmla="*/ 3707934 w 5679347"/>
              <a:gd name="connsiteY24" fmla="*/ 436227 h 1040235"/>
              <a:gd name="connsiteX25" fmla="*/ 3816991 w 5679347"/>
              <a:gd name="connsiteY25" fmla="*/ 377504 h 1040235"/>
              <a:gd name="connsiteX26" fmla="*/ 3833769 w 5679347"/>
              <a:gd name="connsiteY26" fmla="*/ 352337 h 1040235"/>
              <a:gd name="connsiteX27" fmla="*/ 3900881 w 5679347"/>
              <a:gd name="connsiteY27" fmla="*/ 310392 h 1040235"/>
              <a:gd name="connsiteX28" fmla="*/ 3984771 w 5679347"/>
              <a:gd name="connsiteY28" fmla="*/ 268447 h 1040235"/>
              <a:gd name="connsiteX29" fmla="*/ 4068661 w 5679347"/>
              <a:gd name="connsiteY29" fmla="*/ 209725 h 1040235"/>
              <a:gd name="connsiteX30" fmla="*/ 4085439 w 5679347"/>
              <a:gd name="connsiteY30" fmla="*/ 184558 h 1040235"/>
              <a:gd name="connsiteX31" fmla="*/ 4127384 w 5679347"/>
              <a:gd name="connsiteY31" fmla="*/ 167780 h 1040235"/>
              <a:gd name="connsiteX32" fmla="*/ 4295164 w 5679347"/>
              <a:gd name="connsiteY32" fmla="*/ 142613 h 1040235"/>
              <a:gd name="connsiteX33" fmla="*/ 4337108 w 5679347"/>
              <a:gd name="connsiteY33" fmla="*/ 125835 h 1040235"/>
              <a:gd name="connsiteX34" fmla="*/ 4404220 w 5679347"/>
              <a:gd name="connsiteY34" fmla="*/ 83890 h 1040235"/>
              <a:gd name="connsiteX35" fmla="*/ 4672668 w 5679347"/>
              <a:gd name="connsiteY35" fmla="*/ 41945 h 1040235"/>
              <a:gd name="connsiteX36" fmla="*/ 5243119 w 5679347"/>
              <a:gd name="connsiteY36" fmla="*/ 16778 h 1040235"/>
              <a:gd name="connsiteX37" fmla="*/ 5285064 w 5679347"/>
              <a:gd name="connsiteY37" fmla="*/ 33556 h 1040235"/>
              <a:gd name="connsiteX38" fmla="*/ 5662569 w 5679347"/>
              <a:gd name="connsiteY38" fmla="*/ 0 h 1040235"/>
              <a:gd name="connsiteX39" fmla="*/ 5679347 w 5679347"/>
              <a:gd name="connsiteY39" fmla="*/ 0 h 104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679347" h="1040235">
                <a:moveTo>
                  <a:pt x="0" y="1023457"/>
                </a:moveTo>
                <a:cubicBezTo>
                  <a:pt x="195743" y="1029050"/>
                  <a:pt x="391407" y="1040235"/>
                  <a:pt x="587230" y="1040235"/>
                </a:cubicBezTo>
                <a:cubicBezTo>
                  <a:pt x="856052" y="1040235"/>
                  <a:pt x="310132" y="971792"/>
                  <a:pt x="755009" y="1040235"/>
                </a:cubicBezTo>
                <a:lnTo>
                  <a:pt x="1694576" y="1023457"/>
                </a:lnTo>
                <a:cubicBezTo>
                  <a:pt x="1969480" y="1015603"/>
                  <a:pt x="1851791" y="975608"/>
                  <a:pt x="1971413" y="1023457"/>
                </a:cubicBezTo>
                <a:cubicBezTo>
                  <a:pt x="2177765" y="982187"/>
                  <a:pt x="2130822" y="987524"/>
                  <a:pt x="2491530" y="981512"/>
                </a:cubicBezTo>
                <a:cubicBezTo>
                  <a:pt x="2514586" y="981128"/>
                  <a:pt x="2536271" y="992697"/>
                  <a:pt x="2558642" y="998290"/>
                </a:cubicBezTo>
                <a:cubicBezTo>
                  <a:pt x="2580290" y="995743"/>
                  <a:pt x="2774964" y="974553"/>
                  <a:pt x="2810312" y="964734"/>
                </a:cubicBezTo>
                <a:cubicBezTo>
                  <a:pt x="2826022" y="960370"/>
                  <a:pt x="2837206" y="945838"/>
                  <a:pt x="2852257" y="939567"/>
                </a:cubicBezTo>
                <a:cubicBezTo>
                  <a:pt x="2871049" y="931737"/>
                  <a:pt x="2891406" y="928382"/>
                  <a:pt x="2910980" y="922789"/>
                </a:cubicBezTo>
                <a:cubicBezTo>
                  <a:pt x="3009348" y="863768"/>
                  <a:pt x="2885275" y="932676"/>
                  <a:pt x="3020037" y="880844"/>
                </a:cubicBezTo>
                <a:cubicBezTo>
                  <a:pt x="3035255" y="874991"/>
                  <a:pt x="3047398" y="862969"/>
                  <a:pt x="3061982" y="855677"/>
                </a:cubicBezTo>
                <a:cubicBezTo>
                  <a:pt x="3075451" y="848943"/>
                  <a:pt x="3089945" y="844492"/>
                  <a:pt x="3103927" y="838899"/>
                </a:cubicBezTo>
                <a:cubicBezTo>
                  <a:pt x="3132493" y="796050"/>
                  <a:pt x="3106213" y="825172"/>
                  <a:pt x="3162650" y="796954"/>
                </a:cubicBezTo>
                <a:cubicBezTo>
                  <a:pt x="3182886" y="786836"/>
                  <a:pt x="3209798" y="768319"/>
                  <a:pt x="3229762" y="755009"/>
                </a:cubicBezTo>
                <a:cubicBezTo>
                  <a:pt x="3235355" y="746620"/>
                  <a:pt x="3238336" y="735702"/>
                  <a:pt x="3246540" y="729842"/>
                </a:cubicBezTo>
                <a:cubicBezTo>
                  <a:pt x="3258794" y="721089"/>
                  <a:pt x="3274199" y="717826"/>
                  <a:pt x="3288485" y="713064"/>
                </a:cubicBezTo>
                <a:cubicBezTo>
                  <a:pt x="3316181" y="703832"/>
                  <a:pt x="3344412" y="696286"/>
                  <a:pt x="3372375" y="687897"/>
                </a:cubicBezTo>
                <a:cubicBezTo>
                  <a:pt x="3390465" y="675837"/>
                  <a:pt x="3422281" y="654049"/>
                  <a:pt x="3439486" y="645952"/>
                </a:cubicBezTo>
                <a:cubicBezTo>
                  <a:pt x="3579704" y="579967"/>
                  <a:pt x="3501519" y="629764"/>
                  <a:pt x="3565321" y="587229"/>
                </a:cubicBezTo>
                <a:cubicBezTo>
                  <a:pt x="3570914" y="578840"/>
                  <a:pt x="3574226" y="568360"/>
                  <a:pt x="3582099" y="562062"/>
                </a:cubicBezTo>
                <a:cubicBezTo>
                  <a:pt x="3602699" y="545582"/>
                  <a:pt x="3649211" y="520117"/>
                  <a:pt x="3649211" y="520117"/>
                </a:cubicBezTo>
                <a:cubicBezTo>
                  <a:pt x="3654804" y="506135"/>
                  <a:pt x="3657236" y="490426"/>
                  <a:pt x="3665989" y="478172"/>
                </a:cubicBezTo>
                <a:cubicBezTo>
                  <a:pt x="3671849" y="469968"/>
                  <a:pt x="3684027" y="468523"/>
                  <a:pt x="3691156" y="461394"/>
                </a:cubicBezTo>
                <a:cubicBezTo>
                  <a:pt x="3698285" y="454265"/>
                  <a:pt x="3700061" y="442525"/>
                  <a:pt x="3707934" y="436227"/>
                </a:cubicBezTo>
                <a:cubicBezTo>
                  <a:pt x="3752867" y="400280"/>
                  <a:pt x="3770502" y="396100"/>
                  <a:pt x="3816991" y="377504"/>
                </a:cubicBezTo>
                <a:cubicBezTo>
                  <a:pt x="3822584" y="369115"/>
                  <a:pt x="3825896" y="358635"/>
                  <a:pt x="3833769" y="352337"/>
                </a:cubicBezTo>
                <a:cubicBezTo>
                  <a:pt x="3854369" y="335857"/>
                  <a:pt x="3876387" y="320189"/>
                  <a:pt x="3900881" y="310392"/>
                </a:cubicBezTo>
                <a:cubicBezTo>
                  <a:pt x="3932633" y="297691"/>
                  <a:pt x="3957342" y="290390"/>
                  <a:pt x="3984771" y="268447"/>
                </a:cubicBezTo>
                <a:cubicBezTo>
                  <a:pt x="4063659" y="205337"/>
                  <a:pt x="3988332" y="241855"/>
                  <a:pt x="4068661" y="209725"/>
                </a:cubicBezTo>
                <a:cubicBezTo>
                  <a:pt x="4074254" y="201336"/>
                  <a:pt x="4077235" y="190418"/>
                  <a:pt x="4085439" y="184558"/>
                </a:cubicBezTo>
                <a:cubicBezTo>
                  <a:pt x="4097693" y="175805"/>
                  <a:pt x="4112618" y="170733"/>
                  <a:pt x="4127384" y="167780"/>
                </a:cubicBezTo>
                <a:cubicBezTo>
                  <a:pt x="4182838" y="156689"/>
                  <a:pt x="4239237" y="151002"/>
                  <a:pt x="4295164" y="142613"/>
                </a:cubicBezTo>
                <a:cubicBezTo>
                  <a:pt x="4309145" y="137020"/>
                  <a:pt x="4324339" y="133816"/>
                  <a:pt x="4337108" y="125835"/>
                </a:cubicBezTo>
                <a:cubicBezTo>
                  <a:pt x="4400160" y="86427"/>
                  <a:pt x="4316688" y="109635"/>
                  <a:pt x="4404220" y="83890"/>
                </a:cubicBezTo>
                <a:cubicBezTo>
                  <a:pt x="4507919" y="53390"/>
                  <a:pt x="4554151" y="48679"/>
                  <a:pt x="4672668" y="41945"/>
                </a:cubicBezTo>
                <a:cubicBezTo>
                  <a:pt x="4862697" y="31148"/>
                  <a:pt x="5052969" y="25167"/>
                  <a:pt x="5243119" y="16778"/>
                </a:cubicBezTo>
                <a:cubicBezTo>
                  <a:pt x="5257101" y="22371"/>
                  <a:pt x="5270017" y="34158"/>
                  <a:pt x="5285064" y="33556"/>
                </a:cubicBezTo>
                <a:cubicBezTo>
                  <a:pt x="5411294" y="28507"/>
                  <a:pt x="5536238" y="0"/>
                  <a:pt x="5662569" y="0"/>
                </a:cubicBezTo>
                <a:lnTo>
                  <a:pt x="5679347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Kombinationstegning 8"/>
          <p:cNvSpPr/>
          <p:nvPr/>
        </p:nvSpPr>
        <p:spPr>
          <a:xfrm>
            <a:off x="2499919" y="3204594"/>
            <a:ext cx="5931017" cy="1065402"/>
          </a:xfrm>
          <a:custGeom>
            <a:avLst/>
            <a:gdLst>
              <a:gd name="connsiteX0" fmla="*/ 0 w 5931017"/>
              <a:gd name="connsiteY0" fmla="*/ 1006679 h 1065402"/>
              <a:gd name="connsiteX1" fmla="*/ 1275127 w 5931017"/>
              <a:gd name="connsiteY1" fmla="*/ 1065402 h 1065402"/>
              <a:gd name="connsiteX2" fmla="*/ 2785145 w 5931017"/>
              <a:gd name="connsiteY2" fmla="*/ 1048624 h 1065402"/>
              <a:gd name="connsiteX3" fmla="*/ 3036815 w 5931017"/>
              <a:gd name="connsiteY3" fmla="*/ 1006679 h 1065402"/>
              <a:gd name="connsiteX4" fmla="*/ 3078760 w 5931017"/>
              <a:gd name="connsiteY4" fmla="*/ 989901 h 1065402"/>
              <a:gd name="connsiteX5" fmla="*/ 3162650 w 5931017"/>
              <a:gd name="connsiteY5" fmla="*/ 964734 h 1065402"/>
              <a:gd name="connsiteX6" fmla="*/ 3204595 w 5931017"/>
              <a:gd name="connsiteY6" fmla="*/ 947956 h 1065402"/>
              <a:gd name="connsiteX7" fmla="*/ 3246540 w 5931017"/>
              <a:gd name="connsiteY7" fmla="*/ 922789 h 1065402"/>
              <a:gd name="connsiteX8" fmla="*/ 3431098 w 5931017"/>
              <a:gd name="connsiteY8" fmla="*/ 880845 h 1065402"/>
              <a:gd name="connsiteX9" fmla="*/ 3514987 w 5931017"/>
              <a:gd name="connsiteY9" fmla="*/ 838900 h 1065402"/>
              <a:gd name="connsiteX10" fmla="*/ 3556932 w 5931017"/>
              <a:gd name="connsiteY10" fmla="*/ 822122 h 1065402"/>
              <a:gd name="connsiteX11" fmla="*/ 3640822 w 5931017"/>
              <a:gd name="connsiteY11" fmla="*/ 780177 h 1065402"/>
              <a:gd name="connsiteX12" fmla="*/ 3707934 w 5931017"/>
              <a:gd name="connsiteY12" fmla="*/ 738232 h 1065402"/>
              <a:gd name="connsiteX13" fmla="*/ 3724712 w 5931017"/>
              <a:gd name="connsiteY13" fmla="*/ 713065 h 1065402"/>
              <a:gd name="connsiteX14" fmla="*/ 3749879 w 5931017"/>
              <a:gd name="connsiteY14" fmla="*/ 696287 h 1065402"/>
              <a:gd name="connsiteX15" fmla="*/ 3791824 w 5931017"/>
              <a:gd name="connsiteY15" fmla="*/ 654342 h 1065402"/>
              <a:gd name="connsiteX16" fmla="*/ 3833769 w 5931017"/>
              <a:gd name="connsiteY16" fmla="*/ 612397 h 1065402"/>
              <a:gd name="connsiteX17" fmla="*/ 3875714 w 5931017"/>
              <a:gd name="connsiteY17" fmla="*/ 570452 h 1065402"/>
              <a:gd name="connsiteX18" fmla="*/ 3917659 w 5931017"/>
              <a:gd name="connsiteY18" fmla="*/ 528507 h 1065402"/>
              <a:gd name="connsiteX19" fmla="*/ 4001549 w 5931017"/>
              <a:gd name="connsiteY19" fmla="*/ 486562 h 1065402"/>
              <a:gd name="connsiteX20" fmla="*/ 4018327 w 5931017"/>
              <a:gd name="connsiteY20" fmla="*/ 461395 h 1065402"/>
              <a:gd name="connsiteX21" fmla="*/ 4060272 w 5931017"/>
              <a:gd name="connsiteY21" fmla="*/ 444617 h 1065402"/>
              <a:gd name="connsiteX22" fmla="*/ 4127384 w 5931017"/>
              <a:gd name="connsiteY22" fmla="*/ 402672 h 1065402"/>
              <a:gd name="connsiteX23" fmla="*/ 4169329 w 5931017"/>
              <a:gd name="connsiteY23" fmla="*/ 360727 h 1065402"/>
              <a:gd name="connsiteX24" fmla="*/ 4211274 w 5931017"/>
              <a:gd name="connsiteY24" fmla="*/ 318782 h 1065402"/>
              <a:gd name="connsiteX25" fmla="*/ 4228052 w 5931017"/>
              <a:gd name="connsiteY25" fmla="*/ 293615 h 1065402"/>
              <a:gd name="connsiteX26" fmla="*/ 4337109 w 5931017"/>
              <a:gd name="connsiteY26" fmla="*/ 234892 h 1065402"/>
              <a:gd name="connsiteX27" fmla="*/ 4420998 w 5931017"/>
              <a:gd name="connsiteY27" fmla="*/ 192947 h 1065402"/>
              <a:gd name="connsiteX28" fmla="*/ 4437776 w 5931017"/>
              <a:gd name="connsiteY28" fmla="*/ 167780 h 1065402"/>
              <a:gd name="connsiteX29" fmla="*/ 4563611 w 5931017"/>
              <a:gd name="connsiteY29" fmla="*/ 109057 h 1065402"/>
              <a:gd name="connsiteX30" fmla="*/ 4605556 w 5931017"/>
              <a:gd name="connsiteY30" fmla="*/ 83890 h 1065402"/>
              <a:gd name="connsiteX31" fmla="*/ 4647501 w 5931017"/>
              <a:gd name="connsiteY31" fmla="*/ 67112 h 1065402"/>
              <a:gd name="connsiteX32" fmla="*/ 4672668 w 5931017"/>
              <a:gd name="connsiteY32" fmla="*/ 41945 h 1065402"/>
              <a:gd name="connsiteX33" fmla="*/ 4756558 w 5931017"/>
              <a:gd name="connsiteY33" fmla="*/ 25167 h 1065402"/>
              <a:gd name="connsiteX34" fmla="*/ 5008228 w 5931017"/>
              <a:gd name="connsiteY34" fmla="*/ 0 h 1065402"/>
              <a:gd name="connsiteX35" fmla="*/ 5276675 w 5931017"/>
              <a:gd name="connsiteY35" fmla="*/ 16778 h 1065402"/>
              <a:gd name="connsiteX36" fmla="*/ 5444455 w 5931017"/>
              <a:gd name="connsiteY36" fmla="*/ 0 h 1065402"/>
              <a:gd name="connsiteX37" fmla="*/ 5847127 w 5931017"/>
              <a:gd name="connsiteY37" fmla="*/ 16778 h 1065402"/>
              <a:gd name="connsiteX38" fmla="*/ 5931017 w 5931017"/>
              <a:gd name="connsiteY38" fmla="*/ 16778 h 106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931017" h="1065402">
                <a:moveTo>
                  <a:pt x="0" y="1006679"/>
                </a:moveTo>
                <a:cubicBezTo>
                  <a:pt x="1118668" y="1051787"/>
                  <a:pt x="694090" y="1023899"/>
                  <a:pt x="1275127" y="1065402"/>
                </a:cubicBezTo>
                <a:lnTo>
                  <a:pt x="2785145" y="1048624"/>
                </a:lnTo>
                <a:cubicBezTo>
                  <a:pt x="2860413" y="1047096"/>
                  <a:pt x="2962488" y="1027325"/>
                  <a:pt x="3036815" y="1006679"/>
                </a:cubicBezTo>
                <a:cubicBezTo>
                  <a:pt x="3051324" y="1002649"/>
                  <a:pt x="3064474" y="994663"/>
                  <a:pt x="3078760" y="989901"/>
                </a:cubicBezTo>
                <a:cubicBezTo>
                  <a:pt x="3106456" y="980669"/>
                  <a:pt x="3134954" y="973966"/>
                  <a:pt x="3162650" y="964734"/>
                </a:cubicBezTo>
                <a:cubicBezTo>
                  <a:pt x="3176936" y="959972"/>
                  <a:pt x="3191126" y="954690"/>
                  <a:pt x="3204595" y="947956"/>
                </a:cubicBezTo>
                <a:cubicBezTo>
                  <a:pt x="3219179" y="940664"/>
                  <a:pt x="3230897" y="927390"/>
                  <a:pt x="3246540" y="922789"/>
                </a:cubicBezTo>
                <a:cubicBezTo>
                  <a:pt x="3681331" y="794912"/>
                  <a:pt x="3052597" y="1007013"/>
                  <a:pt x="3431098" y="880845"/>
                </a:cubicBezTo>
                <a:cubicBezTo>
                  <a:pt x="3495743" y="859296"/>
                  <a:pt x="3451941" y="870423"/>
                  <a:pt x="3514987" y="838900"/>
                </a:cubicBezTo>
                <a:cubicBezTo>
                  <a:pt x="3528456" y="832166"/>
                  <a:pt x="3543463" y="828856"/>
                  <a:pt x="3556932" y="822122"/>
                </a:cubicBezTo>
                <a:cubicBezTo>
                  <a:pt x="3666647" y="767264"/>
                  <a:pt x="3533074" y="823276"/>
                  <a:pt x="3640822" y="780177"/>
                </a:cubicBezTo>
                <a:cubicBezTo>
                  <a:pt x="3722534" y="698465"/>
                  <a:pt x="3596717" y="817672"/>
                  <a:pt x="3707934" y="738232"/>
                </a:cubicBezTo>
                <a:cubicBezTo>
                  <a:pt x="3716138" y="732372"/>
                  <a:pt x="3717583" y="720194"/>
                  <a:pt x="3724712" y="713065"/>
                </a:cubicBezTo>
                <a:cubicBezTo>
                  <a:pt x="3731841" y="705936"/>
                  <a:pt x="3741490" y="701880"/>
                  <a:pt x="3749879" y="696287"/>
                </a:cubicBezTo>
                <a:cubicBezTo>
                  <a:pt x="3794620" y="629175"/>
                  <a:pt x="3735897" y="710269"/>
                  <a:pt x="3791824" y="654342"/>
                </a:cubicBezTo>
                <a:cubicBezTo>
                  <a:pt x="3847751" y="598415"/>
                  <a:pt x="3766657" y="657138"/>
                  <a:pt x="3833769" y="612397"/>
                </a:cubicBezTo>
                <a:cubicBezTo>
                  <a:pt x="3878510" y="545285"/>
                  <a:pt x="3819787" y="626379"/>
                  <a:pt x="3875714" y="570452"/>
                </a:cubicBezTo>
                <a:cubicBezTo>
                  <a:pt x="3931641" y="514525"/>
                  <a:pt x="3850547" y="573248"/>
                  <a:pt x="3917659" y="528507"/>
                </a:cubicBezTo>
                <a:cubicBezTo>
                  <a:pt x="3955633" y="471546"/>
                  <a:pt x="3905432" y="534620"/>
                  <a:pt x="4001549" y="486562"/>
                </a:cubicBezTo>
                <a:cubicBezTo>
                  <a:pt x="4010567" y="482053"/>
                  <a:pt x="4010123" y="467255"/>
                  <a:pt x="4018327" y="461395"/>
                </a:cubicBezTo>
                <a:cubicBezTo>
                  <a:pt x="4030581" y="452642"/>
                  <a:pt x="4046803" y="451351"/>
                  <a:pt x="4060272" y="444617"/>
                </a:cubicBezTo>
                <a:cubicBezTo>
                  <a:pt x="4080508" y="434499"/>
                  <a:pt x="4107420" y="415982"/>
                  <a:pt x="4127384" y="402672"/>
                </a:cubicBezTo>
                <a:cubicBezTo>
                  <a:pt x="4172125" y="335560"/>
                  <a:pt x="4113402" y="416654"/>
                  <a:pt x="4169329" y="360727"/>
                </a:cubicBezTo>
                <a:cubicBezTo>
                  <a:pt x="4225256" y="304800"/>
                  <a:pt x="4144162" y="363523"/>
                  <a:pt x="4211274" y="318782"/>
                </a:cubicBezTo>
                <a:cubicBezTo>
                  <a:pt x="4216867" y="310393"/>
                  <a:pt x="4220179" y="299913"/>
                  <a:pt x="4228052" y="293615"/>
                </a:cubicBezTo>
                <a:cubicBezTo>
                  <a:pt x="4300135" y="235949"/>
                  <a:pt x="4275122" y="265886"/>
                  <a:pt x="4337109" y="234892"/>
                </a:cubicBezTo>
                <a:cubicBezTo>
                  <a:pt x="4446824" y="180034"/>
                  <a:pt x="4313249" y="236046"/>
                  <a:pt x="4420998" y="192947"/>
                </a:cubicBezTo>
                <a:cubicBezTo>
                  <a:pt x="4426591" y="184558"/>
                  <a:pt x="4429903" y="174078"/>
                  <a:pt x="4437776" y="167780"/>
                </a:cubicBezTo>
                <a:cubicBezTo>
                  <a:pt x="4493440" y="123249"/>
                  <a:pt x="4501678" y="126752"/>
                  <a:pt x="4563611" y="109057"/>
                </a:cubicBezTo>
                <a:cubicBezTo>
                  <a:pt x="4577593" y="100668"/>
                  <a:pt x="4590972" y="91182"/>
                  <a:pt x="4605556" y="83890"/>
                </a:cubicBezTo>
                <a:cubicBezTo>
                  <a:pt x="4619025" y="77156"/>
                  <a:pt x="4634731" y="75093"/>
                  <a:pt x="4647501" y="67112"/>
                </a:cubicBezTo>
                <a:cubicBezTo>
                  <a:pt x="4657562" y="60824"/>
                  <a:pt x="4661595" y="46204"/>
                  <a:pt x="4672668" y="41945"/>
                </a:cubicBezTo>
                <a:cubicBezTo>
                  <a:pt x="4699284" y="31708"/>
                  <a:pt x="4728261" y="28704"/>
                  <a:pt x="4756558" y="25167"/>
                </a:cubicBezTo>
                <a:cubicBezTo>
                  <a:pt x="4840215" y="14710"/>
                  <a:pt x="4924338" y="8389"/>
                  <a:pt x="5008228" y="0"/>
                </a:cubicBezTo>
                <a:cubicBezTo>
                  <a:pt x="5097710" y="5593"/>
                  <a:pt x="5187018" y="16778"/>
                  <a:pt x="5276675" y="16778"/>
                </a:cubicBezTo>
                <a:cubicBezTo>
                  <a:pt x="5332881" y="16778"/>
                  <a:pt x="5388249" y="0"/>
                  <a:pt x="5444455" y="0"/>
                </a:cubicBezTo>
                <a:cubicBezTo>
                  <a:pt x="5578795" y="0"/>
                  <a:pt x="5712866" y="12148"/>
                  <a:pt x="5847127" y="16778"/>
                </a:cubicBezTo>
                <a:cubicBezTo>
                  <a:pt x="5875074" y="17742"/>
                  <a:pt x="5903054" y="16778"/>
                  <a:pt x="5931017" y="16778"/>
                </a:cubicBez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ktangel 9"/>
          <p:cNvSpPr/>
          <p:nvPr/>
        </p:nvSpPr>
        <p:spPr>
          <a:xfrm>
            <a:off x="5940152" y="3429000"/>
            <a:ext cx="792088" cy="6920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Kombinationstegning 12"/>
          <p:cNvSpPr/>
          <p:nvPr/>
        </p:nvSpPr>
        <p:spPr>
          <a:xfrm>
            <a:off x="5243119" y="3453403"/>
            <a:ext cx="629175" cy="439089"/>
          </a:xfrm>
          <a:custGeom>
            <a:avLst/>
            <a:gdLst>
              <a:gd name="connsiteX0" fmla="*/ 629175 w 629175"/>
              <a:gd name="connsiteY0" fmla="*/ 19639 h 439089"/>
              <a:gd name="connsiteX1" fmla="*/ 503340 w 629175"/>
              <a:gd name="connsiteY1" fmla="*/ 19639 h 439089"/>
              <a:gd name="connsiteX2" fmla="*/ 486562 w 629175"/>
              <a:gd name="connsiteY2" fmla="*/ 44806 h 439089"/>
              <a:gd name="connsiteX3" fmla="*/ 461395 w 629175"/>
              <a:gd name="connsiteY3" fmla="*/ 61584 h 439089"/>
              <a:gd name="connsiteX4" fmla="*/ 444617 w 629175"/>
              <a:gd name="connsiteY4" fmla="*/ 86751 h 439089"/>
              <a:gd name="connsiteX5" fmla="*/ 402672 w 629175"/>
              <a:gd name="connsiteY5" fmla="*/ 128696 h 439089"/>
              <a:gd name="connsiteX6" fmla="*/ 402672 w 629175"/>
              <a:gd name="connsiteY6" fmla="*/ 296476 h 439089"/>
              <a:gd name="connsiteX7" fmla="*/ 377505 w 629175"/>
              <a:gd name="connsiteY7" fmla="*/ 313254 h 439089"/>
              <a:gd name="connsiteX8" fmla="*/ 251670 w 629175"/>
              <a:gd name="connsiteY8" fmla="*/ 355199 h 439089"/>
              <a:gd name="connsiteX9" fmla="*/ 209725 w 629175"/>
              <a:gd name="connsiteY9" fmla="*/ 380366 h 439089"/>
              <a:gd name="connsiteX10" fmla="*/ 125835 w 629175"/>
              <a:gd name="connsiteY10" fmla="*/ 397144 h 439089"/>
              <a:gd name="connsiteX11" fmla="*/ 109057 w 629175"/>
              <a:gd name="connsiteY11" fmla="*/ 422311 h 439089"/>
              <a:gd name="connsiteX12" fmla="*/ 0 w 629175"/>
              <a:gd name="connsiteY12" fmla="*/ 439089 h 439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29175" h="439089">
                <a:moveTo>
                  <a:pt x="629175" y="19639"/>
                </a:moveTo>
                <a:cubicBezTo>
                  <a:pt x="574574" y="-2201"/>
                  <a:pt x="575822" y="-10562"/>
                  <a:pt x="503340" y="19639"/>
                </a:cubicBezTo>
                <a:cubicBezTo>
                  <a:pt x="494033" y="23517"/>
                  <a:pt x="493691" y="37677"/>
                  <a:pt x="486562" y="44806"/>
                </a:cubicBezTo>
                <a:cubicBezTo>
                  <a:pt x="479433" y="51935"/>
                  <a:pt x="469784" y="55991"/>
                  <a:pt x="461395" y="61584"/>
                </a:cubicBezTo>
                <a:cubicBezTo>
                  <a:pt x="455802" y="69973"/>
                  <a:pt x="451746" y="79622"/>
                  <a:pt x="444617" y="86751"/>
                </a:cubicBezTo>
                <a:cubicBezTo>
                  <a:pt x="388690" y="142678"/>
                  <a:pt x="447413" y="61584"/>
                  <a:pt x="402672" y="128696"/>
                </a:cubicBezTo>
                <a:cubicBezTo>
                  <a:pt x="417183" y="201250"/>
                  <a:pt x="432903" y="223922"/>
                  <a:pt x="402672" y="296476"/>
                </a:cubicBezTo>
                <a:cubicBezTo>
                  <a:pt x="398794" y="305783"/>
                  <a:pt x="385894" y="307661"/>
                  <a:pt x="377505" y="313254"/>
                </a:cubicBezTo>
                <a:cubicBezTo>
                  <a:pt x="337017" y="373986"/>
                  <a:pt x="382761" y="318785"/>
                  <a:pt x="251670" y="355199"/>
                </a:cubicBezTo>
                <a:cubicBezTo>
                  <a:pt x="235960" y="359563"/>
                  <a:pt x="225194" y="375210"/>
                  <a:pt x="209725" y="380366"/>
                </a:cubicBezTo>
                <a:cubicBezTo>
                  <a:pt x="182671" y="389384"/>
                  <a:pt x="153798" y="391551"/>
                  <a:pt x="125835" y="397144"/>
                </a:cubicBezTo>
                <a:cubicBezTo>
                  <a:pt x="120242" y="405533"/>
                  <a:pt x="118622" y="419123"/>
                  <a:pt x="109057" y="422311"/>
                </a:cubicBezTo>
                <a:cubicBezTo>
                  <a:pt x="74164" y="433942"/>
                  <a:pt x="0" y="439089"/>
                  <a:pt x="0" y="43908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029381"/>
            <a:ext cx="5029779" cy="341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4885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>
                <a:solidFill>
                  <a:schemeClr val="accent1"/>
                </a:solidFill>
              </a:rPr>
              <a:t>Afvandingsforhold, Nuværende/fremtidig</a:t>
            </a: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691680" y="5949280"/>
            <a:ext cx="5616624" cy="772195"/>
          </a:xfrm>
        </p:spPr>
        <p:txBody>
          <a:bodyPr/>
          <a:lstStyle/>
          <a:p>
            <a:pPr>
              <a:defRPr/>
            </a:pPr>
            <a:r>
              <a:rPr lang="da-DK" dirty="0"/>
              <a:t>Bangsgaard &amp; Paludan ApS., Sanderumvej 16b, 5250 Odense SV  tlf. 23965939</a:t>
            </a:r>
          </a:p>
          <a:p>
            <a:pPr>
              <a:defRPr/>
            </a:pPr>
            <a:r>
              <a:rPr lang="da-DK" dirty="0"/>
              <a:t>www.bangsgaardogpaludan.dk, </a:t>
            </a:r>
            <a:r>
              <a:rPr lang="da-DK" dirty="0" err="1"/>
              <a:t>email</a:t>
            </a:r>
            <a:r>
              <a:rPr lang="da-DK" dirty="0"/>
              <a:t>: lars@bangsgaardogpaludan.dk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744"/>
            <a:ext cx="7093152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024070"/>
      </p:ext>
    </p:extLst>
  </p:cSld>
  <p:clrMapOvr>
    <a:masterClrMapping/>
  </p:clrMapOvr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Kontor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Kontor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6027</TotalTime>
  <Words>631</Words>
  <Application>Microsoft Office PowerPoint</Application>
  <PresentationFormat>Skærmshow (4:3)</PresentationFormat>
  <Paragraphs>87</Paragraphs>
  <Slides>11</Slides>
  <Notes>2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11</vt:i4>
      </vt:variant>
    </vt:vector>
  </HeadingPairs>
  <TitlesOfParts>
    <vt:vector size="14" baseType="lpstr">
      <vt:lpstr>Arial</vt:lpstr>
      <vt:lpstr>Calibri</vt:lpstr>
      <vt:lpstr>Kontortema</vt:lpstr>
      <vt:lpstr>Teknisk og ejendomsmæssig forundersøgelse - Lavbundsprojekt ved Vejrumbro Orienteringsmøde, Oktober 2021  </vt:lpstr>
      <vt:lpstr>PowerPoint-præsentation</vt:lpstr>
      <vt:lpstr>PowerPoint-præsentation</vt:lpstr>
      <vt:lpstr>Hvad indeholder en teknisk forundersøgelse ?</vt:lpstr>
      <vt:lpstr>Hvad indeholder en teknisk forundersøgelse ?</vt:lpstr>
      <vt:lpstr>Hvad indeholder en teknisk forundersøgelse ?</vt:lpstr>
      <vt:lpstr>PowerPoint-præsentation</vt:lpstr>
      <vt:lpstr>Dræning fra oplandet</vt:lpstr>
      <vt:lpstr>Afvandingsforhold, Nuværende/fremtidig</vt:lpstr>
      <vt:lpstr>Tidsplan – aktiviteter i området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Havørred Fyn Vandløbsrestaurering - Status for indsatsen i perioden fra 1999-2008 –</dc:title>
  <dc:creator>Lars Bangsgaard</dc:creator>
  <cp:lastModifiedBy>Lars Bangsgaard</cp:lastModifiedBy>
  <cp:revision>157</cp:revision>
  <dcterms:created xsi:type="dcterms:W3CDTF">2009-04-28T06:49:24Z</dcterms:created>
  <dcterms:modified xsi:type="dcterms:W3CDTF">2021-10-12T07:17:13Z</dcterms:modified>
</cp:coreProperties>
</file>